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84" r:id="rId10"/>
    <p:sldId id="285" r:id="rId11"/>
    <p:sldId id="272" r:id="rId12"/>
    <p:sldId id="274" r:id="rId13"/>
    <p:sldId id="275" r:id="rId14"/>
    <p:sldId id="286" r:id="rId15"/>
    <p:sldId id="264" r:id="rId16"/>
    <p:sldId id="283" r:id="rId17"/>
    <p:sldId id="276" r:id="rId18"/>
    <p:sldId id="279" r:id="rId19"/>
    <p:sldId id="290" r:id="rId20"/>
    <p:sldId id="277" r:id="rId21"/>
    <p:sldId id="287" r:id="rId22"/>
    <p:sldId id="265" r:id="rId23"/>
    <p:sldId id="282" r:id="rId24"/>
    <p:sldId id="280" r:id="rId25"/>
    <p:sldId id="281" r:id="rId26"/>
    <p:sldId id="288" r:id="rId27"/>
    <p:sldId id="266" r:id="rId28"/>
    <p:sldId id="268" r:id="rId29"/>
    <p:sldId id="291" r:id="rId30"/>
    <p:sldId id="269" r:id="rId31"/>
    <p:sldId id="270" r:id="rId32"/>
    <p:sldId id="292" r:id="rId33"/>
    <p:sldId id="267" r:id="rId34"/>
    <p:sldId id="271" r:id="rId35"/>
    <p:sldId id="289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987" autoAdjust="0"/>
  </p:normalViewPr>
  <p:slideViewPr>
    <p:cSldViewPr snapToGrid="0" snapToObjects="1">
      <p:cViewPr varScale="1">
        <p:scale>
          <a:sx n="75" d="100"/>
          <a:sy n="75" d="100"/>
        </p:scale>
        <p:origin x="182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2F95-F9A4-4D43-99D1-6FFAD4E96D8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8849F-948B-47DE-B7AB-34D2135DB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1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low </a:t>
            </a:r>
            <a:r>
              <a:rPr lang="en-US" baseline="0" dirty="0" err="1" smtClean="0"/>
              <a:t>mfp</a:t>
            </a:r>
            <a:r>
              <a:rPr lang="en-US" baseline="0" dirty="0" smtClean="0"/>
              <a:t>, mean spacing between pinning sites decreases so sensitivity decreases. At high mean free paths, mean spacing no longer plays a roll so losses go as 1/mfp^1/2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8849F-948B-47DE-B7AB-34D2135DB6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low </a:t>
            </a:r>
            <a:r>
              <a:rPr lang="en-US" baseline="0" dirty="0" err="1" smtClean="0"/>
              <a:t>mfp</a:t>
            </a:r>
            <a:r>
              <a:rPr lang="en-US" baseline="0" dirty="0" smtClean="0"/>
              <a:t>, mean spacing between pinning sites decreases so sensitivity decreases. At high mean free paths, mean spacing no longer plays a roll so losses go as 1/mfp^1/2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8849F-948B-47DE-B7AB-34D2135DB6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2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E014F-10D8-4C2F-8F05-79BE88B341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 smtClean="0"/>
              <a:t>D. Gonnella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5394" y="6356350"/>
            <a:ext cx="34932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LCLS-II Cavity and </a:t>
            </a:r>
            <a:r>
              <a:rPr lang="en-US" dirty="0" err="1" smtClean="0"/>
              <a:t>Cryomodule</a:t>
            </a:r>
            <a:r>
              <a:rPr lang="en-US" dirty="0" smtClean="0"/>
              <a:t> Test Workshop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92F50A-476F-448F-BED8-974E448DF246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BB630-3C80-4EA7-A153-4B729F38DE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4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2EF4B-8E07-4DD8-A783-BCCBFF83AE3E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C2498-1FB1-4C51-96B7-943E602037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15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0" y="0"/>
            <a:ext cx="7467600" cy="1143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C9B0F-4966-4862-A437-46A4193D6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1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A202DE-C2CC-4476-93B0-E511D21A2B6B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D270D-778B-4FEC-9D78-47033F56A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30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47E56B-2DBC-4CD2-8B2F-16AE65C909F6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899E2-124C-406F-AEED-A8F9A6D028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27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7ABD5-C464-4EE9-804B-ECBE6BDC684E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8305A-EF0C-4B60-90F4-E8964A015C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43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F081E8-E93D-48DC-8CCB-93275130C06E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47FA1-91AA-4BA8-93DE-633DCBF5CD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76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29F642-8E5A-49AE-8A96-60425323DF2E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2AC1A-DE3E-4449-9C79-7B5565929E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E0A621-EFFF-4FF7-AB1A-442575230AC2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900F-9D6F-4D76-954A-F5E76C7D42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69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36FE19-5C44-44C8-9F0B-A4426DE97165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24478-FB36-4699-A26F-6EC985F9B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86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E4635C2-0D19-472E-BCDD-E2BC661AAED4}" type="datetimeFigureOut">
              <a:rPr lang="en-US" altLang="en-US"/>
              <a:pPr/>
              <a:t>12/1/2015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E216561-8114-4E5F-9481-0867796FFE3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Picture 7" descr="New 42in Head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nsf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3" y="6356350"/>
            <a:ext cx="36353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CU SEAL SIMPLE BLACK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364288"/>
            <a:ext cx="3571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OE Seal 470px.jp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992" y="6344911"/>
            <a:ext cx="395939" cy="395939"/>
          </a:xfrm>
          <a:prstGeom prst="ellipse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638176" y="1854200"/>
            <a:ext cx="7867649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Possible Field Dependence of Superconducting Properties in </a:t>
            </a:r>
            <a:br>
              <a:rPr lang="en-US" altLang="en-US" dirty="0" smtClean="0"/>
            </a:br>
            <a:r>
              <a:rPr lang="en-US" altLang="en-US" dirty="0" smtClean="0"/>
              <a:t>N-Doped Cavities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81475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Dan Gonnella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Cornell University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December 1, 2015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LT1-3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6510"/>
            <a:ext cx="82296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1.3 GHz Single Cell ILC shaped cavity: bulk VEP, 800</a:t>
            </a:r>
            <a:r>
              <a:rPr lang="en-US" baseline="30000" dirty="0" smtClean="0"/>
              <a:t>o</a:t>
            </a:r>
            <a:r>
              <a:rPr lang="en-US" dirty="0" smtClean="0"/>
              <a:t>C bake in vacuum for 3 hours, 20 min in </a:t>
            </a:r>
            <a:br>
              <a:rPr lang="en-US" dirty="0" smtClean="0"/>
            </a:br>
            <a:r>
              <a:rPr lang="en-US" dirty="0" smtClean="0"/>
              <a:t>60 </a:t>
            </a:r>
            <a:r>
              <a:rPr lang="en-US" dirty="0" err="1" smtClean="0"/>
              <a:t>mTorr</a:t>
            </a:r>
            <a:r>
              <a:rPr lang="en-US" dirty="0" smtClean="0"/>
              <a:t> of N</a:t>
            </a:r>
            <a:r>
              <a:rPr lang="en-US" baseline="-25000" dirty="0" smtClean="0"/>
              <a:t>2</a:t>
            </a:r>
            <a:r>
              <a:rPr lang="en-US" dirty="0" smtClean="0"/>
              <a:t> for 20 minutes, 30 minute anneal, 12 µm VEP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2740092"/>
            <a:ext cx="5715011" cy="4030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01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991"/>
            <a:ext cx="5949871" cy="44624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3978" y="2464489"/>
            <a:ext cx="340708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Both models can fit the R</a:t>
            </a:r>
            <a:r>
              <a:rPr lang="en-US" sz="2800" baseline="-25000" dirty="0" smtClean="0"/>
              <a:t>BCS</a:t>
            </a:r>
            <a:r>
              <a:rPr lang="en-US" sz="2800" dirty="0" smtClean="0"/>
              <a:t> data well in the anti-Q slope region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92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18" y="936315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93631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5044"/>
            <a:ext cx="8229600" cy="3807912"/>
          </a:xfrm>
        </p:spPr>
        <p:txBody>
          <a:bodyPr/>
          <a:lstStyle/>
          <a:p>
            <a:r>
              <a:rPr lang="en-US" dirty="0" smtClean="0"/>
              <a:t>Fits with both A and </a:t>
            </a:r>
            <a:r>
              <a:rPr lang="el-GR" dirty="0" smtClean="0"/>
              <a:t>ε</a:t>
            </a:r>
            <a:r>
              <a:rPr lang="en-US" dirty="0" smtClean="0"/>
              <a:t> field dependent are sloppy</a:t>
            </a:r>
          </a:p>
          <a:p>
            <a:r>
              <a:rPr lang="en-US" dirty="0" smtClean="0"/>
              <a:t>Individual fits however can fit R</a:t>
            </a:r>
            <a:r>
              <a:rPr lang="en-US" baseline="-25000" dirty="0" smtClean="0"/>
              <a:t>BCS</a:t>
            </a:r>
            <a:r>
              <a:rPr lang="en-US" dirty="0" smtClean="0"/>
              <a:t> vs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acc</a:t>
            </a:r>
            <a:r>
              <a:rPr lang="en-US" dirty="0" smtClean="0"/>
              <a:t> data very well</a:t>
            </a:r>
          </a:p>
          <a:p>
            <a:r>
              <a:rPr lang="en-US" dirty="0" smtClean="0"/>
              <a:t>A decreasing A with field or an increasing </a:t>
            </a:r>
            <a:r>
              <a:rPr lang="el-GR" dirty="0" smtClean="0"/>
              <a:t>ε</a:t>
            </a:r>
            <a:r>
              <a:rPr lang="en-US" dirty="0"/>
              <a:t> </a:t>
            </a:r>
            <a:r>
              <a:rPr lang="en-US" dirty="0" smtClean="0"/>
              <a:t>can explain the anti-Q slope observed in </a:t>
            </a:r>
            <a:br>
              <a:rPr lang="en-US" dirty="0" smtClean="0"/>
            </a:br>
            <a:r>
              <a:rPr lang="en-US" dirty="0" smtClean="0"/>
              <a:t>N-doped cavities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0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Deconvolution of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4000" baseline="-25000" dirty="0" err="1" smtClean="0">
                <a:solidFill>
                  <a:schemeClr val="bg1">
                    <a:lumMod val="85000"/>
                  </a:schemeClr>
                </a:solidFill>
              </a:rPr>
              <a:t>res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 and R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</a:p>
          <a:p>
            <a:r>
              <a:rPr lang="en-US" sz="4000" dirty="0" smtClean="0"/>
              <a:t>Fitting of field dependent data: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Exponential fitting</a:t>
            </a:r>
          </a:p>
          <a:p>
            <a:pPr lvl="1"/>
            <a:r>
              <a:rPr lang="en-US" sz="3600" dirty="0" smtClean="0"/>
              <a:t>BCS fitting with SRIMP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Fitting with Xiao code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Magnetic Field Studies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87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Fitting with SRIMP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SRIMP, a code written by </a:t>
            </a:r>
            <a:r>
              <a:rPr lang="en-US" dirty="0" err="1" smtClean="0"/>
              <a:t>Halbritter</a:t>
            </a:r>
            <a:r>
              <a:rPr lang="en-US" dirty="0" smtClean="0"/>
              <a:t>, can be used to calculate R</a:t>
            </a:r>
            <a:r>
              <a:rPr lang="en-US" baseline="-25000" dirty="0" smtClean="0"/>
              <a:t>BCS</a:t>
            </a:r>
            <a:r>
              <a:rPr lang="en-US" dirty="0" smtClean="0"/>
              <a:t> based on material parameters</a:t>
            </a:r>
          </a:p>
          <a:p>
            <a:pPr lvl="1"/>
            <a:r>
              <a:rPr lang="en-US" dirty="0" smtClean="0"/>
              <a:t>T</a:t>
            </a:r>
            <a:r>
              <a:rPr lang="en-US" baseline="-25000" dirty="0" smtClean="0"/>
              <a:t>c</a:t>
            </a:r>
            <a:r>
              <a:rPr lang="en-US" dirty="0" smtClean="0"/>
              <a:t>, Mean Free Path, </a:t>
            </a:r>
            <a:r>
              <a:rPr lang="el-GR" dirty="0" smtClean="0"/>
              <a:t>ε</a:t>
            </a:r>
            <a:r>
              <a:rPr lang="en-US" dirty="0" smtClean="0"/>
              <a:t>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</a:t>
            </a:r>
            <a:r>
              <a:rPr lang="en-US" dirty="0" smtClean="0"/>
              <a:t>, coherence length, and </a:t>
            </a:r>
            <a:r>
              <a:rPr lang="en-US" smtClean="0"/>
              <a:t>penetration depth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13" y="3520281"/>
            <a:ext cx="4539574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386193" y="4559474"/>
            <a:ext cx="26116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Low Field Fit of Q vs 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466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Fitting with SRIMP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5" y="790387"/>
            <a:ext cx="8577089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Fitting with SRIMP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19" y="1564199"/>
            <a:ext cx="6000762" cy="4030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194137" y="1215025"/>
            <a:ext cx="260541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Energy Gap vs </a:t>
            </a:r>
            <a:r>
              <a:rPr lang="en-US" sz="2400" b="1" dirty="0" err="1" smtClean="0"/>
              <a:t>E</a:t>
            </a:r>
            <a:r>
              <a:rPr lang="en-US" sz="2400" b="1" baseline="-25000" dirty="0" err="1" smtClean="0"/>
              <a:t>acc</a:t>
            </a:r>
            <a:endParaRPr lang="en-US" sz="24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995803" y="3832964"/>
            <a:ext cx="1052186" cy="363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47989" y="3879658"/>
            <a:ext cx="214195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Increasing Gap in the Medium Field Region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137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Fitting with SRIMP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816987"/>
            <a:ext cx="5715011" cy="4030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28949" y="912167"/>
            <a:ext cx="3086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</a:t>
            </a:r>
            <a:r>
              <a:rPr lang="en-US" sz="2400" b="1" baseline="-25000" dirty="0" smtClean="0"/>
              <a:t>BCS</a:t>
            </a:r>
            <a:r>
              <a:rPr lang="en-US" sz="2400" b="1" dirty="0" smtClean="0"/>
              <a:t> vs Mean Free Path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18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Deconvolution of </a:t>
            </a:r>
            <a:r>
              <a:rPr lang="en-US" sz="4000" dirty="0" err="1" smtClean="0"/>
              <a:t>R</a:t>
            </a:r>
            <a:r>
              <a:rPr lang="en-US" sz="4000" baseline="-25000" dirty="0" err="1" smtClean="0"/>
              <a:t>res</a:t>
            </a:r>
            <a:r>
              <a:rPr lang="en-US" sz="4000" dirty="0" smtClean="0"/>
              <a:t> and R</a:t>
            </a:r>
            <a:r>
              <a:rPr lang="en-US" sz="4000" baseline="-25000" dirty="0" smtClean="0"/>
              <a:t>BCS</a:t>
            </a:r>
          </a:p>
          <a:p>
            <a:r>
              <a:rPr lang="en-US" sz="4000" dirty="0" smtClean="0"/>
              <a:t>Fitting of field dependent data:</a:t>
            </a:r>
          </a:p>
          <a:p>
            <a:pPr lvl="1"/>
            <a:r>
              <a:rPr lang="en-US" sz="3600" dirty="0" smtClean="0"/>
              <a:t>Exponential fitting</a:t>
            </a:r>
          </a:p>
          <a:p>
            <a:pPr lvl="1"/>
            <a:r>
              <a:rPr lang="en-US" sz="3600" dirty="0" smtClean="0"/>
              <a:t>BCS fitting with SRIMP</a:t>
            </a:r>
          </a:p>
          <a:p>
            <a:pPr lvl="1"/>
            <a:r>
              <a:rPr lang="en-US" sz="3600" dirty="0" smtClean="0"/>
              <a:t>Fitting with Xiao code</a:t>
            </a:r>
          </a:p>
          <a:p>
            <a:r>
              <a:rPr lang="en-US" sz="4000" dirty="0" smtClean="0"/>
              <a:t>Magnetic Field Studies</a:t>
            </a:r>
          </a:p>
          <a:p>
            <a:r>
              <a:rPr lang="en-US" sz="4000" dirty="0" smtClean="0"/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6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Fitting with SRIMP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816987"/>
            <a:ext cx="5715011" cy="4030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47700" y="4991100"/>
            <a:ext cx="7429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N-Doped cavities are on both sides of the R</a:t>
            </a:r>
            <a:r>
              <a:rPr lang="en-US" sz="2400" baseline="-25000" dirty="0" smtClean="0"/>
              <a:t>BCS</a:t>
            </a:r>
            <a:r>
              <a:rPr lang="en-US" sz="2400" dirty="0" smtClean="0"/>
              <a:t> vs Mean free path minimum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Increasing or decreasing mean free path with field alone cannot explain the anti-Q slope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28949" y="912167"/>
            <a:ext cx="30861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</a:t>
            </a:r>
            <a:r>
              <a:rPr lang="en-US" sz="2400" b="1" baseline="-25000" dirty="0" smtClean="0"/>
              <a:t>BCS</a:t>
            </a:r>
            <a:r>
              <a:rPr lang="en-US" sz="2400" b="1" dirty="0" smtClean="0"/>
              <a:t> vs Mean Free Path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25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Fitting with SRIMP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 dependence of BCS resistance in </a:t>
            </a:r>
            <a:br>
              <a:rPr lang="en-US" dirty="0" smtClean="0"/>
            </a:br>
            <a:r>
              <a:rPr lang="en-US" dirty="0" smtClean="0"/>
              <a:t>N-Doped cavities is related to the energy gap </a:t>
            </a:r>
            <a:endParaRPr lang="en-US" dirty="0"/>
          </a:p>
          <a:p>
            <a:r>
              <a:rPr lang="en-US" dirty="0" smtClean="0"/>
              <a:t>Nitrogen-doped </a:t>
            </a:r>
            <a:r>
              <a:rPr lang="en-US" dirty="0" smtClean="0"/>
              <a:t>cavities have mean free paths that are on both sides of the R</a:t>
            </a:r>
            <a:r>
              <a:rPr lang="en-US" baseline="-25000" dirty="0" smtClean="0"/>
              <a:t>BCS</a:t>
            </a:r>
            <a:r>
              <a:rPr lang="en-US" dirty="0" smtClean="0"/>
              <a:t> vs mean free path minimum</a:t>
            </a:r>
          </a:p>
          <a:p>
            <a:pPr lvl="1"/>
            <a:r>
              <a:rPr lang="en-US" dirty="0" smtClean="0"/>
              <a:t>An increasing or decreasing mean free path with accelerating field cannot explain a decreasing BCS resistance in all cavities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Deconvolution of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4000" baseline="-25000" dirty="0" err="1" smtClean="0">
                <a:solidFill>
                  <a:schemeClr val="bg1">
                    <a:lumMod val="85000"/>
                  </a:schemeClr>
                </a:solidFill>
              </a:rPr>
              <a:t>res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 and R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</a:p>
          <a:p>
            <a:r>
              <a:rPr lang="en-US" sz="4000" dirty="0" smtClean="0"/>
              <a:t>Fitting of field dependent data: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Exponential fitting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BCS fitting with SRIMP</a:t>
            </a:r>
          </a:p>
          <a:p>
            <a:pPr lvl="1"/>
            <a:r>
              <a:rPr lang="en-US" sz="3600" dirty="0" smtClean="0"/>
              <a:t>Fitting with Xiao code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Magnetic Field Studies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56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with Xiao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Xiao et. al. developed a code to include field dependence in BCS theory using an extension of </a:t>
            </a:r>
            <a:r>
              <a:rPr lang="en-US" dirty="0" err="1" smtClean="0"/>
              <a:t>Mattis</a:t>
            </a:r>
            <a:r>
              <a:rPr lang="en-US" dirty="0" smtClean="0"/>
              <a:t>-Bardeen theory</a:t>
            </a:r>
          </a:p>
          <a:p>
            <a:r>
              <a:rPr lang="en-US" dirty="0" smtClean="0"/>
              <a:t>Using low field material parameters obtained from SRIMP fitting, the full field dependence of the BCS resistance can be computed at different temperatures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</a:t>
            </a:r>
            <a:r>
              <a:rPr lang="en-US" sz="2000" dirty="0"/>
              <a:t>. P. </a:t>
            </a:r>
            <a:r>
              <a:rPr lang="en-US" sz="2000" dirty="0" smtClean="0"/>
              <a:t>Xiao et. al. </a:t>
            </a:r>
            <a:r>
              <a:rPr lang="en-US" sz="2000" dirty="0"/>
              <a:t>Superconducting surface resistance under radiofrequency field. </a:t>
            </a:r>
            <a:r>
              <a:rPr lang="en-US" sz="2000" dirty="0" err="1"/>
              <a:t>Physica</a:t>
            </a:r>
            <a:r>
              <a:rPr lang="en-US" sz="2000" dirty="0"/>
              <a:t> C, 490(0):26–31, 2013.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with Xiao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923788"/>
            <a:ext cx="7315215" cy="5486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6559" y="1767711"/>
            <a:ext cx="25678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ysClr val="windowText" lastClr="000000"/>
                </a:solidFill>
              </a:rPr>
              <a:t>Good agreement at medium fields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757808" y="2603245"/>
            <a:ext cx="450937" cy="540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208745" y="2603245"/>
            <a:ext cx="1127343" cy="12297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with Xiao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>
                  <a:alpha val="99608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62" y="923788"/>
            <a:ext cx="7315215" cy="54864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107" y="1278740"/>
            <a:ext cx="256783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ysClr val="windowText" lastClr="000000"/>
                </a:solidFill>
              </a:rPr>
              <a:t>Poor agreement at medium and high fields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38300" y="2479069"/>
            <a:ext cx="1731201" cy="442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38300" y="2479069"/>
            <a:ext cx="1582705" cy="2731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3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with Xiao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833"/>
            <a:ext cx="8229600" cy="3770334"/>
          </a:xfrm>
        </p:spPr>
        <p:txBody>
          <a:bodyPr/>
          <a:lstStyle/>
          <a:p>
            <a:r>
              <a:rPr lang="en-US" dirty="0" smtClean="0"/>
              <a:t>Xiao code can accurately predict behavior of BCS resistance at medium fields in Nitrogen-doped cavities</a:t>
            </a:r>
          </a:p>
          <a:p>
            <a:r>
              <a:rPr lang="en-US" dirty="0" smtClean="0"/>
              <a:t>Theory deviates from observed behavior at low fields: </a:t>
            </a:r>
          </a:p>
          <a:p>
            <a:pPr lvl="1"/>
            <a:r>
              <a:rPr lang="en-US" dirty="0" smtClean="0"/>
              <a:t>The theory predicts a much more drastic increase in BCS resistance than we observe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Deconvolution of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4000" baseline="-25000" dirty="0" err="1" smtClean="0">
                <a:solidFill>
                  <a:schemeClr val="bg1">
                    <a:lumMod val="85000"/>
                  </a:schemeClr>
                </a:solidFill>
              </a:rPr>
              <a:t>res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 and R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Fitting of field dependent data: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Exponential fitting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BCS fitting with SRIMP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Fitting with Xiao code</a:t>
            </a:r>
          </a:p>
          <a:p>
            <a:r>
              <a:rPr lang="en-US" sz="4000" dirty="0" smtClean="0"/>
              <a:t>Magnetic Field Studies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62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Trapping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4584" r="13086"/>
          <a:stretch/>
        </p:blipFill>
        <p:spPr>
          <a:xfrm>
            <a:off x="1750056" y="881294"/>
            <a:ext cx="2981325" cy="58578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845556" y="1024168"/>
            <a:ext cx="4886324" cy="182166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000" r="27396"/>
          <a:stretch/>
        </p:blipFill>
        <p:spPr>
          <a:xfrm>
            <a:off x="5685288" y="1024168"/>
            <a:ext cx="3046592" cy="24288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330956" y="3453045"/>
            <a:ext cx="1704976" cy="2152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30956" y="3453045"/>
            <a:ext cx="2276476" cy="657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30956" y="2238608"/>
            <a:ext cx="1847850" cy="1214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40631" y="2845827"/>
            <a:ext cx="1304925" cy="86439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845556" y="3453046"/>
            <a:ext cx="4886324" cy="25717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540631" y="1024168"/>
            <a:ext cx="3144657" cy="1821658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40631" y="3453045"/>
            <a:ext cx="3144657" cy="257175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208584" y="2033821"/>
            <a:ext cx="694623" cy="2076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88507" y="2974416"/>
            <a:ext cx="1096781" cy="20788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417759" y="4638908"/>
            <a:ext cx="1267529" cy="41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9381" y="3176820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Temperature Sensors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41206" y="4025558"/>
            <a:ext cx="148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Fluxgate</a:t>
            </a:r>
          </a:p>
          <a:p>
            <a:pPr algn="ctr"/>
            <a:r>
              <a:rPr lang="en-US" sz="1600" dirty="0" smtClean="0"/>
              <a:t>Magnetometer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545767" y="4874651"/>
            <a:ext cx="112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Helmholtz </a:t>
            </a:r>
          </a:p>
          <a:p>
            <a:pPr algn="ctr"/>
            <a:r>
              <a:rPr lang="en-US" sz="1600" dirty="0" smtClean="0"/>
              <a:t>Coil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88069" y="1327780"/>
            <a:ext cx="923925" cy="607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9381" y="1862370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Slow Cool</a:t>
            </a:r>
          </a:p>
          <a:p>
            <a:pPr algn="ctr"/>
            <a:r>
              <a:rPr lang="en-US" sz="1600" dirty="0" smtClean="0"/>
              <a:t>Down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28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88" dirty="0"/>
              <a:t>Fluxgate Measurements</a:t>
            </a:r>
            <a:endParaRPr lang="en-US" sz="3088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9" y="1516298"/>
            <a:ext cx="6013662" cy="4128925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407743" y="4377937"/>
            <a:ext cx="1348905" cy="530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118273" y="1350662"/>
            <a:ext cx="806824" cy="874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177117" y="3376856"/>
            <a:ext cx="420221" cy="609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214111" y="1505092"/>
            <a:ext cx="481154" cy="58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7383" y="4175278"/>
            <a:ext cx="111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Off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0588" y="2775398"/>
            <a:ext cx="1940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Off,</a:t>
            </a:r>
          </a:p>
          <a:p>
            <a:pPr algn="ctr"/>
            <a:r>
              <a:rPr lang="en-US" dirty="0" smtClean="0"/>
              <a:t>Flux Trapped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66913" y="1039695"/>
            <a:ext cx="114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6080" y="1187721"/>
            <a:ext cx="37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r>
              <a:rPr lang="en-US" b="1" baseline="-25000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46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Deconvolution of </a:t>
            </a:r>
            <a:r>
              <a:rPr lang="en-US" sz="4000" dirty="0" err="1" smtClean="0"/>
              <a:t>R</a:t>
            </a:r>
            <a:r>
              <a:rPr lang="en-US" sz="4000" baseline="-25000" dirty="0" err="1" smtClean="0"/>
              <a:t>res</a:t>
            </a:r>
            <a:r>
              <a:rPr lang="en-US" sz="4000" dirty="0" smtClean="0"/>
              <a:t> and R</a:t>
            </a:r>
            <a:r>
              <a:rPr lang="en-US" sz="4000" baseline="-25000" dirty="0" smtClean="0"/>
              <a:t>BCS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Fitting of field dependent data: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Exponential fitting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BCS fitting with SRIMP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Fitting with Xiao code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Magnetic Field Studies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86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0" y="-125260"/>
            <a:ext cx="7467600" cy="1143000"/>
          </a:xfrm>
        </p:spPr>
        <p:txBody>
          <a:bodyPr/>
          <a:lstStyle/>
          <a:p>
            <a:r>
              <a:rPr lang="en-US" sz="2800" dirty="0" smtClean="0"/>
              <a:t>Sensitivity to Trapped </a:t>
            </a:r>
            <a:br>
              <a:rPr lang="en-US" sz="2800" dirty="0" smtClean="0"/>
            </a:br>
            <a:r>
              <a:rPr lang="en-US" sz="2800" dirty="0" smtClean="0"/>
              <a:t>Magnetic Flux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5" y="1414459"/>
            <a:ext cx="5715011" cy="4029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111250" y="5562600"/>
            <a:ext cx="692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total of 10 cavity preparations were tested, each with different mean free paths – N-doping gives us the tools needed to finely tune the mean free path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60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" y="1228340"/>
            <a:ext cx="5715011" cy="4030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38300" y="-125260"/>
            <a:ext cx="7467600" cy="1143000"/>
          </a:xfrm>
        </p:spPr>
        <p:txBody>
          <a:bodyPr/>
          <a:lstStyle/>
          <a:p>
            <a:r>
              <a:rPr lang="en-US" sz="2800" dirty="0" smtClean="0"/>
              <a:t>Sensitivity to Trapped </a:t>
            </a:r>
            <a:br>
              <a:rPr lang="en-US" sz="2800" dirty="0" smtClean="0"/>
            </a:br>
            <a:r>
              <a:rPr lang="en-US" sz="2800" dirty="0" smtClean="0"/>
              <a:t>Magnetic Flux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914378" y="2120068"/>
            <a:ext cx="3229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the clean limit, longer mean free path leads to lower sensitivity of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res</a:t>
            </a:r>
            <a:r>
              <a:rPr lang="en-US" sz="2000" dirty="0" smtClean="0"/>
              <a:t> to trapped magnetic </a:t>
            </a:r>
            <a:r>
              <a:rPr lang="en-US" sz="2000" dirty="0" smtClean="0"/>
              <a:t>flux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the dirty limit, shorter mean free path leads to lower </a:t>
            </a:r>
            <a:r>
              <a:rPr lang="en-US" sz="2000" dirty="0" smtClean="0"/>
              <a:t>sensitivity</a:t>
            </a:r>
            <a:endParaRPr 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1267" y="5476201"/>
            <a:ext cx="4899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our paper on </a:t>
            </a:r>
            <a:r>
              <a:rPr lang="en-US" dirty="0" err="1" smtClean="0"/>
              <a:t>ArXiV</a:t>
            </a:r>
            <a:r>
              <a:rPr lang="en-US" dirty="0" smtClean="0"/>
              <a:t> for full details: </a:t>
            </a:r>
            <a:br>
              <a:rPr lang="en-US" dirty="0" smtClean="0"/>
            </a:br>
            <a:r>
              <a:rPr lang="en-US" dirty="0" smtClean="0"/>
              <a:t>Gonnella et. al. arXiv:1509.04127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" y="1228340"/>
            <a:ext cx="5715011" cy="40302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38300" y="-125260"/>
            <a:ext cx="7467600" cy="1143000"/>
          </a:xfrm>
        </p:spPr>
        <p:txBody>
          <a:bodyPr/>
          <a:lstStyle/>
          <a:p>
            <a:r>
              <a:rPr lang="en-US" sz="2800" dirty="0" smtClean="0"/>
              <a:t>Sensitivity to Trapped </a:t>
            </a:r>
            <a:br>
              <a:rPr lang="en-US" sz="2800" dirty="0" smtClean="0"/>
            </a:br>
            <a:r>
              <a:rPr lang="en-US" sz="2800" dirty="0" smtClean="0"/>
              <a:t>Magnetic Flux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3343" y="5300706"/>
            <a:ext cx="3229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 smtClean="0"/>
              <a:t>is well described by theoretical predictions proposed by Alex </a:t>
            </a:r>
            <a:r>
              <a:rPr lang="en-US" sz="2000" dirty="0" err="1" smtClean="0"/>
              <a:t>Gurevich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i="1" dirty="0"/>
              <a:t>Physical Review B</a:t>
            </a:r>
            <a:r>
              <a:rPr lang="en-US" sz="2000" dirty="0"/>
              <a:t>, 87(5):054502, 2013</a:t>
            </a:r>
            <a:r>
              <a:rPr lang="en-US" sz="2000" dirty="0" smtClean="0"/>
              <a:t>.)</a:t>
            </a:r>
          </a:p>
          <a:p>
            <a:endParaRPr 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845144" y="4575722"/>
            <a:ext cx="48992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See our paper on </a:t>
            </a:r>
            <a:r>
              <a:rPr lang="en-US" sz="1600" dirty="0" err="1" smtClean="0"/>
              <a:t>ArXiV</a:t>
            </a:r>
            <a:r>
              <a:rPr lang="en-US" sz="1600" dirty="0" smtClean="0"/>
              <a:t> for full details: </a:t>
            </a:r>
            <a:br>
              <a:rPr lang="en-US" sz="1600" dirty="0" smtClean="0"/>
            </a:br>
            <a:r>
              <a:rPr lang="en-US" sz="1600" dirty="0" smtClean="0"/>
              <a:t>Gonnella et. al. arXiv:1509.04127</a:t>
            </a:r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6110368" y="767028"/>
            <a:ext cx="2819400" cy="3665538"/>
            <a:chOff x="228600" y="1447800"/>
            <a:chExt cx="4038600" cy="4601834"/>
          </a:xfrm>
        </p:grpSpPr>
        <p:sp>
          <p:nvSpPr>
            <p:cNvPr id="9" name="Freeform 8"/>
            <p:cNvSpPr/>
            <p:nvPr/>
          </p:nvSpPr>
          <p:spPr bwMode="auto">
            <a:xfrm>
              <a:off x="1903413" y="2241493"/>
              <a:ext cx="557212" cy="3808141"/>
            </a:xfrm>
            <a:custGeom>
              <a:avLst/>
              <a:gdLst>
                <a:gd name="connsiteX0" fmla="*/ 360438 w 556380"/>
                <a:gd name="connsiteY0" fmla="*/ 0 h 3618895"/>
                <a:gd name="connsiteX1" fmla="*/ 491066 w 556380"/>
                <a:gd name="connsiteY1" fmla="*/ 391886 h 3618895"/>
                <a:gd name="connsiteX2" fmla="*/ 476552 w 556380"/>
                <a:gd name="connsiteY2" fmla="*/ 1190172 h 3618895"/>
                <a:gd name="connsiteX3" fmla="*/ 12095 w 556380"/>
                <a:gd name="connsiteY3" fmla="*/ 2220686 h 3618895"/>
                <a:gd name="connsiteX4" fmla="*/ 403980 w 556380"/>
                <a:gd name="connsiteY4" fmla="*/ 3410857 h 3618895"/>
                <a:gd name="connsiteX5" fmla="*/ 433009 w 556380"/>
                <a:gd name="connsiteY5" fmla="*/ 3468915 h 361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6380" h="3618895">
                  <a:moveTo>
                    <a:pt x="360438" y="0"/>
                  </a:moveTo>
                  <a:cubicBezTo>
                    <a:pt x="416076" y="96762"/>
                    <a:pt x="471714" y="193524"/>
                    <a:pt x="491066" y="391886"/>
                  </a:cubicBezTo>
                  <a:cubicBezTo>
                    <a:pt x="510418" y="590248"/>
                    <a:pt x="556380" y="885372"/>
                    <a:pt x="476552" y="1190172"/>
                  </a:cubicBezTo>
                  <a:cubicBezTo>
                    <a:pt x="396724" y="1494972"/>
                    <a:pt x="24190" y="1850572"/>
                    <a:pt x="12095" y="2220686"/>
                  </a:cubicBezTo>
                  <a:cubicBezTo>
                    <a:pt x="0" y="2590800"/>
                    <a:pt x="333828" y="3202819"/>
                    <a:pt x="403980" y="3410857"/>
                  </a:cubicBezTo>
                  <a:cubicBezTo>
                    <a:pt x="474132" y="3618895"/>
                    <a:pt x="453570" y="3543905"/>
                    <a:pt x="433009" y="3468915"/>
                  </a:cubicBez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Arc 9"/>
            <p:cNvSpPr/>
            <p:nvPr/>
          </p:nvSpPr>
          <p:spPr bwMode="auto">
            <a:xfrm>
              <a:off x="1447800" y="4211440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Arc 10"/>
            <p:cNvSpPr/>
            <p:nvPr/>
          </p:nvSpPr>
          <p:spPr bwMode="auto">
            <a:xfrm>
              <a:off x="990600" y="4070163"/>
              <a:ext cx="1905000" cy="561935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Arc 11"/>
            <p:cNvSpPr/>
            <p:nvPr/>
          </p:nvSpPr>
          <p:spPr bwMode="auto">
            <a:xfrm>
              <a:off x="1676400" y="4311445"/>
              <a:ext cx="533400" cy="16032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Arc 12"/>
            <p:cNvSpPr/>
            <p:nvPr/>
          </p:nvSpPr>
          <p:spPr bwMode="auto">
            <a:xfrm>
              <a:off x="1828800" y="3409810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Arc 13"/>
            <p:cNvSpPr/>
            <p:nvPr/>
          </p:nvSpPr>
          <p:spPr bwMode="auto">
            <a:xfrm>
              <a:off x="1371600" y="3268533"/>
              <a:ext cx="1905000" cy="56034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057400" y="3508228"/>
              <a:ext cx="533400" cy="16032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1905000" y="2608180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Arc 16"/>
            <p:cNvSpPr/>
            <p:nvPr/>
          </p:nvSpPr>
          <p:spPr bwMode="auto">
            <a:xfrm>
              <a:off x="1447800" y="2466902"/>
              <a:ext cx="1905000" cy="560348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Arc 17"/>
            <p:cNvSpPr/>
            <p:nvPr/>
          </p:nvSpPr>
          <p:spPr bwMode="auto">
            <a:xfrm>
              <a:off x="2133600" y="2706598"/>
              <a:ext cx="533400" cy="160326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Arc 18"/>
            <p:cNvSpPr/>
            <p:nvPr/>
          </p:nvSpPr>
          <p:spPr bwMode="auto">
            <a:xfrm>
              <a:off x="1676400" y="5254353"/>
              <a:ext cx="990600" cy="339701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Arc 19"/>
            <p:cNvSpPr/>
            <p:nvPr/>
          </p:nvSpPr>
          <p:spPr bwMode="auto">
            <a:xfrm>
              <a:off x="1219200" y="5113076"/>
              <a:ext cx="1905000" cy="56034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1905000" y="5352771"/>
              <a:ext cx="533400" cy="160327"/>
            </a:xfrm>
            <a:prstGeom prst="arc">
              <a:avLst>
                <a:gd name="adj1" fmla="val 10490490"/>
                <a:gd name="adj2" fmla="val 10331459"/>
              </a:avLst>
            </a:prstGeom>
            <a:ln w="19050">
              <a:solidFill>
                <a:srgbClr val="0033CC"/>
              </a:solidFill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1828800" y="4005080"/>
              <a:ext cx="279400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2159000" y="4005080"/>
              <a:ext cx="279400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46"/>
            <p:cNvSpPr txBox="1">
              <a:spLocks noChangeArrowheads="1"/>
            </p:cNvSpPr>
            <p:nvPr/>
          </p:nvSpPr>
          <p:spPr bwMode="auto">
            <a:xfrm>
              <a:off x="2438424" y="3776692"/>
              <a:ext cx="457176" cy="38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b="1">
                  <a:latin typeface="Arial Narrow" pitchFamily="34" charset="0"/>
                </a:rPr>
                <a:t>2</a:t>
              </a:r>
              <a:r>
                <a:rPr lang="en-US" b="1">
                  <a:latin typeface="Arial Narrow" pitchFamily="34" charset="0"/>
                  <a:sym typeface="Symbol" pitchFamily="18" charset="2"/>
                </a:rPr>
                <a:t> </a:t>
              </a:r>
              <a:endParaRPr lang="en-US" b="1">
                <a:latin typeface="Arial Narrow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 rot="5400000" flipH="1" flipV="1">
              <a:off x="1852633" y="5152760"/>
              <a:ext cx="561935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>
              <a:off x="2133600" y="4952749"/>
              <a:ext cx="914400" cy="15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52"/>
            <p:cNvSpPr txBox="1">
              <a:spLocks noChangeArrowheads="1"/>
            </p:cNvSpPr>
            <p:nvPr/>
          </p:nvSpPr>
          <p:spPr bwMode="auto">
            <a:xfrm>
              <a:off x="2528883" y="4631765"/>
              <a:ext cx="343364" cy="38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l-GR" b="1">
                  <a:latin typeface="Arial Narrow" pitchFamily="34" charset="0"/>
                </a:rPr>
                <a:t>λ</a:t>
              </a:r>
              <a:r>
                <a:rPr lang="en-US" b="1">
                  <a:latin typeface="Arial Narrow" pitchFamily="34" charset="0"/>
                </a:rPr>
                <a:t> 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1966913" y="5448014"/>
              <a:ext cx="471487" cy="401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57200" y="3668554"/>
              <a:ext cx="304800" cy="4016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124200" y="4471772"/>
              <a:ext cx="304800" cy="25556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810000" y="2241493"/>
              <a:ext cx="0" cy="360813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lowchart: Data 31"/>
            <p:cNvSpPr/>
            <p:nvPr/>
          </p:nvSpPr>
          <p:spPr>
            <a:xfrm>
              <a:off x="228600" y="2000211"/>
              <a:ext cx="4038600" cy="320652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8600" y="2466902"/>
              <a:ext cx="12192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28600" y="2627229"/>
              <a:ext cx="9906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28600" y="2787554"/>
              <a:ext cx="7620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28600" y="2947881"/>
              <a:ext cx="5334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28600" y="3108206"/>
              <a:ext cx="3810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28600" y="3268533"/>
              <a:ext cx="228600" cy="0"/>
            </a:xfrm>
            <a:prstGeom prst="straightConnector1">
              <a:avLst/>
            </a:prstGeom>
            <a:ln w="25400">
              <a:solidFill>
                <a:srgbClr val="1F0EF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2209800" y="2160537"/>
              <a:ext cx="152400" cy="4762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TextBox 4111"/>
            <p:cNvSpPr txBox="1">
              <a:spLocks noChangeArrowheads="1"/>
            </p:cNvSpPr>
            <p:nvPr/>
          </p:nvSpPr>
          <p:spPr bwMode="auto">
            <a:xfrm rot="-5400000">
              <a:off x="3378211" y="3823170"/>
              <a:ext cx="38155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3200">
                  <a:latin typeface="MT Extra" pitchFamily="18" charset="2"/>
                </a:rPr>
                <a:t>l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304800" y="1839885"/>
              <a:ext cx="838200" cy="320652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15"/>
            <p:cNvSpPr txBox="1">
              <a:spLocks noChangeArrowheads="1"/>
            </p:cNvSpPr>
            <p:nvPr/>
          </p:nvSpPr>
          <p:spPr bwMode="auto">
            <a:xfrm>
              <a:off x="257927" y="1447800"/>
              <a:ext cx="697627" cy="48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 sz="2400"/>
                <a:t>H(t)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2286000" y="1933540"/>
              <a:ext cx="762000" cy="2555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4"/>
            <p:cNvSpPr txBox="1">
              <a:spLocks noChangeArrowheads="1"/>
            </p:cNvSpPr>
            <p:nvPr/>
          </p:nvSpPr>
          <p:spPr bwMode="auto">
            <a:xfrm>
              <a:off x="2362200" y="1611868"/>
              <a:ext cx="7104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en-US"/>
                <a:t>u(z,t)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3824368" y="5316624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model is heavily dependent upon mean spacing between pinning sites: we assume a linear relationship between this mean free path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71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Deconvolution of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4000" baseline="-25000" dirty="0" err="1" smtClean="0">
                <a:solidFill>
                  <a:schemeClr val="bg1">
                    <a:lumMod val="85000"/>
                  </a:schemeClr>
                </a:solidFill>
              </a:rPr>
              <a:t>res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 and R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Fitting of field dependent data: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Exponential fitting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BCS fitting with SRIMP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Fitting with Xiao code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Magnetic Field Studies</a:t>
            </a:r>
          </a:p>
          <a:p>
            <a:r>
              <a:rPr lang="en-US" sz="4000" dirty="0" smtClean="0"/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406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92" y="876822"/>
            <a:ext cx="8887216" cy="5211763"/>
          </a:xfrm>
        </p:spPr>
        <p:txBody>
          <a:bodyPr/>
          <a:lstStyle/>
          <a:p>
            <a:r>
              <a:rPr lang="en-US" dirty="0" smtClean="0"/>
              <a:t>Medium field Q slope in 120</a:t>
            </a:r>
            <a:r>
              <a:rPr lang="en-US" baseline="30000" dirty="0" smtClean="0"/>
              <a:t>o</a:t>
            </a:r>
            <a:r>
              <a:rPr lang="en-US" dirty="0" smtClean="0"/>
              <a:t>C cavities is caused by a combination of increasing BCS and residual resistances</a:t>
            </a:r>
          </a:p>
          <a:p>
            <a:r>
              <a:rPr lang="en-US" dirty="0" smtClean="0"/>
              <a:t>Anti-Q slope in Nitrogen-doped cavities is caused purely by decreasing BCS resistance</a:t>
            </a:r>
          </a:p>
          <a:p>
            <a:r>
              <a:rPr lang="en-US" dirty="0" smtClean="0"/>
              <a:t>This anti-Q slope can be explained in a variety of ways: decreasing A or increasing </a:t>
            </a:r>
            <a:r>
              <a:rPr lang="el-GR" dirty="0" smtClean="0"/>
              <a:t>ε</a:t>
            </a:r>
            <a:r>
              <a:rPr lang="en-US" dirty="0" smtClean="0"/>
              <a:t> in exponential fitting and increasing </a:t>
            </a:r>
            <a:r>
              <a:rPr lang="el-GR" dirty="0" smtClean="0"/>
              <a:t>ε</a:t>
            </a:r>
            <a:r>
              <a:rPr lang="en-US" dirty="0" smtClean="0"/>
              <a:t>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</a:t>
            </a:r>
            <a:r>
              <a:rPr lang="en-US" dirty="0" smtClean="0"/>
              <a:t> in full BCS fitting</a:t>
            </a:r>
          </a:p>
          <a:p>
            <a:pPr lvl="1"/>
            <a:r>
              <a:rPr lang="en-US" dirty="0" smtClean="0"/>
              <a:t>Changing mean free path cannot solely explain the anti-Q slope since low field mean free paths are on either side of the minimum in N-Doped cavities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154"/>
            <a:ext cx="8229600" cy="4183693"/>
          </a:xfrm>
        </p:spPr>
        <p:txBody>
          <a:bodyPr/>
          <a:lstStyle/>
          <a:p>
            <a:r>
              <a:rPr lang="en-US" dirty="0" smtClean="0"/>
              <a:t>Xiao code, a field-dependent derivation of </a:t>
            </a:r>
            <a:r>
              <a:rPr lang="en-US" dirty="0" err="1" smtClean="0"/>
              <a:t>Mattis</a:t>
            </a:r>
            <a:r>
              <a:rPr lang="en-US" dirty="0" smtClean="0"/>
              <a:t>-Bardeen theory can accurately predict BCS resistance at medium fields from low field material parameters but fails at low fields</a:t>
            </a:r>
          </a:p>
          <a:p>
            <a:r>
              <a:rPr lang="en-US" dirty="0" smtClean="0"/>
              <a:t>Losses due to ambient magnetic fields are heavily dependent on mean free path and are very well explained by </a:t>
            </a:r>
            <a:r>
              <a:rPr lang="en-US" dirty="0" err="1" smtClean="0"/>
              <a:t>Gurevich’s</a:t>
            </a:r>
            <a:r>
              <a:rPr lang="en-US" dirty="0" smtClean="0"/>
              <a:t> theory of vortex oscillations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019175"/>
            <a:ext cx="7590920" cy="5227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295" y="3057526"/>
            <a:ext cx="204787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can be approximated as an exponential</a:t>
            </a:r>
          </a:p>
        </p:txBody>
      </p:sp>
    </p:spTree>
    <p:extLst>
      <p:ext uri="{BB962C8B-B14F-4D97-AF65-F5344CB8AC3E}">
        <p14:creationId xmlns:p14="http://schemas.microsoft.com/office/powerpoint/2010/main" val="31920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Deconvolution of </a:t>
            </a:r>
            <a:r>
              <a:rPr lang="en-US" sz="3600" dirty="0" err="1" smtClean="0"/>
              <a:t>R</a:t>
            </a:r>
            <a:r>
              <a:rPr lang="en-US" sz="3600" baseline="-25000" dirty="0" err="1" smtClean="0"/>
              <a:t>res</a:t>
            </a:r>
            <a:r>
              <a:rPr lang="en-US" sz="3600" dirty="0" smtClean="0"/>
              <a:t> and R</a:t>
            </a:r>
            <a:r>
              <a:rPr lang="en-US" sz="3600" baseline="-25000" dirty="0" smtClean="0"/>
              <a:t>BCS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00617"/>
                <a:ext cx="8229600" cy="3256767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4000" dirty="0" smtClean="0"/>
                  <a:t>Both </a:t>
                </a:r>
                <a:r>
                  <a:rPr lang="en-US" sz="4000" dirty="0" err="1" smtClean="0"/>
                  <a:t>R</a:t>
                </a:r>
                <a:r>
                  <a:rPr lang="en-US" sz="4000" baseline="-25000" dirty="0" err="1" smtClean="0"/>
                  <a:t>res</a:t>
                </a:r>
                <a:r>
                  <a:rPr lang="en-US" sz="4000" dirty="0" smtClean="0"/>
                  <a:t> and R</a:t>
                </a:r>
                <a:r>
                  <a:rPr lang="en-US" sz="4000" baseline="-25000" dirty="0" smtClean="0"/>
                  <a:t>BCS</a:t>
                </a:r>
                <a:r>
                  <a:rPr lang="en-US" sz="4000" dirty="0" smtClean="0"/>
                  <a:t> have been shown to be field dependent:</a:t>
                </a:r>
              </a:p>
              <a:p>
                <a:pPr marL="0" indent="0" algn="ctr">
                  <a:buNone/>
                </a:pPr>
                <a:endParaRPr lang="en-US" sz="4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𝐵𝐶𝑆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𝑎𝑐𝑐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 smtClean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00617"/>
                <a:ext cx="8229600" cy="3256767"/>
              </a:xfrm>
              <a:blipFill rotWithShape="0">
                <a:blip r:embed="rId2"/>
                <a:stretch>
                  <a:fillRect l="-1481" t="-3364" r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3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456" y="0"/>
            <a:ext cx="7467600" cy="1143000"/>
          </a:xfrm>
        </p:spPr>
        <p:txBody>
          <a:bodyPr/>
          <a:lstStyle/>
          <a:p>
            <a:r>
              <a:rPr lang="en-US" sz="3600" dirty="0"/>
              <a:t>Deconvolution </a:t>
            </a:r>
            <a:r>
              <a:rPr lang="en-US" sz="3600" dirty="0" smtClean="0"/>
              <a:t>in 120</a:t>
            </a:r>
            <a:r>
              <a:rPr lang="en-US" sz="3600" baseline="30000" dirty="0" smtClean="0"/>
              <a:t>o</a:t>
            </a:r>
            <a:r>
              <a:rPr lang="en-US" sz="3600" dirty="0" smtClean="0"/>
              <a:t>C Cavities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5" y="1143000"/>
            <a:ext cx="5715011" cy="40290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97677" y="2154478"/>
            <a:ext cx="2248947" cy="6033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050077" y="2786228"/>
            <a:ext cx="2096547" cy="37131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1"/>
          </p:cNvCxnSpPr>
          <p:nvPr/>
        </p:nvCxnSpPr>
        <p:spPr>
          <a:xfrm flipH="1">
            <a:off x="4897677" y="2757866"/>
            <a:ext cx="2248947" cy="90541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46624" y="2342367"/>
            <a:ext cx="194153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Medium Field Q Slope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8515" y="5323562"/>
            <a:ext cx="8430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Medium field Q slope caused by a </a:t>
            </a:r>
            <a:r>
              <a:rPr lang="en-US" sz="2400" b="1" dirty="0" smtClean="0">
                <a:solidFill>
                  <a:srgbClr val="00B050"/>
                </a:solidFill>
              </a:rPr>
              <a:t>combination</a:t>
            </a:r>
            <a:r>
              <a:rPr lang="en-US" sz="2400" b="1" dirty="0" smtClean="0"/>
              <a:t> of increasing residual and BCS resistances in 120</a:t>
            </a:r>
            <a:r>
              <a:rPr lang="en-US" sz="2400" b="1" baseline="30000" dirty="0" smtClean="0"/>
              <a:t>o</a:t>
            </a:r>
            <a:r>
              <a:rPr lang="en-US" sz="2400" b="1" dirty="0" smtClean="0"/>
              <a:t>C baked cavities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72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Deconvolution in N-Doped Cavities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14458"/>
            <a:ext cx="5715011" cy="40290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3937000" y="1495759"/>
            <a:ext cx="225121" cy="240314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162121" y="1495759"/>
            <a:ext cx="282879" cy="147604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937000" y="1457094"/>
            <a:ext cx="225121" cy="93979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7053" y="1034094"/>
            <a:ext cx="194153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Anti-Q Slope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8515" y="5475962"/>
            <a:ext cx="8430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Anti-Q slope caused by a </a:t>
            </a:r>
            <a:r>
              <a:rPr lang="en-US" sz="2800" b="1" dirty="0" smtClean="0">
                <a:solidFill>
                  <a:srgbClr val="00B050"/>
                </a:solidFill>
              </a:rPr>
              <a:t>decreasing BCS resistance </a:t>
            </a:r>
            <a:br>
              <a:rPr lang="en-US" sz="2800" b="1" dirty="0" smtClean="0">
                <a:solidFill>
                  <a:srgbClr val="00B050"/>
                </a:solidFill>
              </a:rPr>
            </a:br>
            <a:r>
              <a:rPr lang="en-US" sz="2800" b="1" dirty="0" smtClean="0"/>
              <a:t>in N-Doped Cavities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41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Deconvolution of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4000" baseline="-25000" dirty="0" err="1" smtClean="0">
                <a:solidFill>
                  <a:schemeClr val="bg1">
                    <a:lumMod val="85000"/>
                  </a:schemeClr>
                </a:solidFill>
              </a:rPr>
              <a:t>res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 and R</a:t>
            </a:r>
            <a:r>
              <a:rPr lang="en-US" sz="40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</a:p>
          <a:p>
            <a:r>
              <a:rPr lang="en-US" sz="4000" dirty="0" smtClean="0"/>
              <a:t>Fitting of field dependent data:</a:t>
            </a:r>
          </a:p>
          <a:p>
            <a:pPr lvl="1"/>
            <a:r>
              <a:rPr lang="en-US" sz="3600" dirty="0" smtClean="0"/>
              <a:t>Exponential fitting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BCS fitting with SRIMP</a:t>
            </a:r>
          </a:p>
          <a:p>
            <a:pPr lvl="1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Fitting with Xiao code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Magnetic Field Studies</a:t>
            </a:r>
          </a:p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Conclusions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57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 usual BCS equation for fitting: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Both A and </a:t>
                </a:r>
                <a:r>
                  <a:rPr lang="el-GR" dirty="0" smtClean="0"/>
                  <a:t>ε</a:t>
                </a:r>
                <a:r>
                  <a:rPr lang="en-US" dirty="0" smtClean="0"/>
                  <a:t> can vary with </a:t>
                </a:r>
                <a:r>
                  <a:rPr lang="en-US" dirty="0" err="1" smtClean="0"/>
                  <a:t>E</a:t>
                </a:r>
                <a:r>
                  <a:rPr lang="en-US" baseline="-25000" dirty="0" err="1" smtClean="0"/>
                  <a:t>acc</a:t>
                </a:r>
                <a:r>
                  <a:rPr lang="en-US" dirty="0" smtClean="0"/>
                  <a:t> however fitting both together leads to sloppy fitting.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𝐵𝐶𝑆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𝐵𝐶𝑆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8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6957</TotalTime>
  <Words>980</Words>
  <Application>Microsoft Office PowerPoint</Application>
  <PresentationFormat>On-screen Show (4:3)</PresentationFormat>
  <Paragraphs>165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Narrow</vt:lpstr>
      <vt:lpstr>Calibri</vt:lpstr>
      <vt:lpstr>Cambria Math</vt:lpstr>
      <vt:lpstr>ＭＳ Ｐゴシック</vt:lpstr>
      <vt:lpstr>ＭＳ Ｐゴシック</vt:lpstr>
      <vt:lpstr>MT Extra</vt:lpstr>
      <vt:lpstr>Symbol</vt:lpstr>
      <vt:lpstr>Office Theme</vt:lpstr>
      <vt:lpstr>Possible Field Dependence of Superconducting Properties in  N-Doped Cavities</vt:lpstr>
      <vt:lpstr>Outline</vt:lpstr>
      <vt:lpstr>Outline</vt:lpstr>
      <vt:lpstr>Surface Resistance</vt:lpstr>
      <vt:lpstr>Deconvolution of Rres and RBCS</vt:lpstr>
      <vt:lpstr>Deconvolution in 120oC Cavities</vt:lpstr>
      <vt:lpstr>Deconvolution in N-Doped Cavities</vt:lpstr>
      <vt:lpstr>Outline</vt:lpstr>
      <vt:lpstr>Exponential Fitting</vt:lpstr>
      <vt:lpstr>Cavity LT1-3</vt:lpstr>
      <vt:lpstr>Exponential Fitting</vt:lpstr>
      <vt:lpstr>Exponential Fitting</vt:lpstr>
      <vt:lpstr>Exponential Fitting</vt:lpstr>
      <vt:lpstr>Exponential Fitting</vt:lpstr>
      <vt:lpstr>Outline</vt:lpstr>
      <vt:lpstr>BCS Fitting with SRIMP</vt:lpstr>
      <vt:lpstr>BCS Fitting with SRIMP</vt:lpstr>
      <vt:lpstr>BCS Fitting with SRIMP</vt:lpstr>
      <vt:lpstr>BCS Fitting with SRIMP</vt:lpstr>
      <vt:lpstr>BCS Fitting with SRIMP</vt:lpstr>
      <vt:lpstr>BCS Fitting with SRIMP</vt:lpstr>
      <vt:lpstr>Outline</vt:lpstr>
      <vt:lpstr>Fitting with Xiao Code</vt:lpstr>
      <vt:lpstr>Fitting with Xiao Code</vt:lpstr>
      <vt:lpstr>Fitting with Xiao Code</vt:lpstr>
      <vt:lpstr>Fitting with Xiao Code</vt:lpstr>
      <vt:lpstr>Outline</vt:lpstr>
      <vt:lpstr>Flux Trapping Studies</vt:lpstr>
      <vt:lpstr>Fluxgate Measurements</vt:lpstr>
      <vt:lpstr>Sensitivity to Trapped  Magnetic Flux</vt:lpstr>
      <vt:lpstr>Sensitivity to Trapped  Magnetic Flux</vt:lpstr>
      <vt:lpstr>Sensitivity to Trapped  Magnetic Flux</vt:lpstr>
      <vt:lpstr>Outline</vt:lpstr>
      <vt:lpstr>Conclusions</vt:lpstr>
      <vt:lpstr>Conclusions</vt:lpstr>
    </vt:vector>
  </TitlesOfParts>
  <Company>LEPP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Butler</dc:creator>
  <cp:lastModifiedBy>Dan Gonnella</cp:lastModifiedBy>
  <cp:revision>167</cp:revision>
  <dcterms:created xsi:type="dcterms:W3CDTF">2013-05-03T15:34:07Z</dcterms:created>
  <dcterms:modified xsi:type="dcterms:W3CDTF">2015-12-01T19:11:18Z</dcterms:modified>
</cp:coreProperties>
</file>